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7" r:id="rId2"/>
    <p:sldId id="291" r:id="rId3"/>
    <p:sldId id="300" r:id="rId4"/>
    <p:sldId id="281" r:id="rId5"/>
    <p:sldId id="286" r:id="rId6"/>
    <p:sldId id="285" r:id="rId7"/>
    <p:sldId id="287" r:id="rId8"/>
    <p:sldId id="301" r:id="rId9"/>
    <p:sldId id="264" r:id="rId10"/>
    <p:sldId id="303" r:id="rId11"/>
    <p:sldId id="288" r:id="rId12"/>
    <p:sldId id="276" r:id="rId13"/>
    <p:sldId id="289" r:id="rId14"/>
    <p:sldId id="298" r:id="rId15"/>
    <p:sldId id="296" r:id="rId16"/>
    <p:sldId id="283" r:id="rId17"/>
    <p:sldId id="302" r:id="rId18"/>
    <p:sldId id="292" r:id="rId19"/>
    <p:sldId id="299" r:id="rId20"/>
    <p:sldId id="293" r:id="rId21"/>
    <p:sldId id="279" r:id="rId22"/>
    <p:sldId id="271" r:id="rId23"/>
    <p:sldId id="280" r:id="rId24"/>
    <p:sldId id="290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F21"/>
    <a:srgbClr val="316812"/>
    <a:srgbClr val="000000"/>
    <a:srgbClr val="80BA27"/>
    <a:srgbClr val="006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26" autoAdjust="0"/>
  </p:normalViewPr>
  <p:slideViewPr>
    <p:cSldViewPr snapToGrid="0" showGuides="1">
      <p:cViewPr>
        <p:scale>
          <a:sx n="70" d="100"/>
          <a:sy n="70" d="100"/>
        </p:scale>
        <p:origin x="-1386" y="-180"/>
      </p:cViewPr>
      <p:guideLst>
        <p:guide orient="horz" pos="273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351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47864" y="4343400"/>
            <a:ext cx="458172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43423B6-F4EA-4421-9DAE-05AC80FD4E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37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DFB5A8-5E1E-490B-AB46-F6F640D7C08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191E2B-9AE6-4D7E-A70B-4139E031675B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DFB5A8-5E1E-490B-AB46-F6F640D7C08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DFB5A8-5E1E-490B-AB46-F6F640D7C08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DFB5A8-5E1E-490B-AB46-F6F640D7C080}" type="slidenum">
              <a:rPr lang="en-GB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23B6-F4EA-4421-9DAE-05AC80FD4E40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lide1.png"/>
          <p:cNvPicPr>
            <a:picLocks noChangeAspect="1"/>
          </p:cNvPicPr>
          <p:nvPr userDrawn="1"/>
        </p:nvPicPr>
        <p:blipFill>
          <a:blip r:embed="rId2" cstate="print"/>
          <a:srcRect l="13689" t="21164" r="12522"/>
          <a:stretch>
            <a:fillRect/>
          </a:stretch>
        </p:blipFill>
        <p:spPr>
          <a:xfrm>
            <a:off x="0" y="0"/>
            <a:ext cx="9144000" cy="7348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56" y="2242393"/>
            <a:ext cx="3904115" cy="113216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513" y="3621820"/>
            <a:ext cx="3163887" cy="92840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44513" y="3447122"/>
            <a:ext cx="43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NHS Moorfiel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44529" y="497404"/>
            <a:ext cx="2970000" cy="435237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5842000" y="5740400"/>
            <a:ext cx="2771775" cy="4714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  <a:lvl2pPr marL="0" indent="0" algn="r">
              <a:buNone/>
              <a:defRPr sz="1400">
                <a:solidFill>
                  <a:schemeClr val="accent4"/>
                </a:solidFill>
              </a:defRPr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NHS Moorfield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44529" y="497404"/>
            <a:ext cx="2970000" cy="435237"/>
          </a:xfrm>
          <a:prstGeom prst="rect">
            <a:avLst/>
          </a:prstGeom>
        </p:spPr>
      </p:pic>
      <p:pic>
        <p:nvPicPr>
          <p:cNvPr id="9" name="Picture 8" descr="iStock_000012255375Medium.png"/>
          <p:cNvPicPr>
            <a:picLocks noChangeAspect="1"/>
          </p:cNvPicPr>
          <p:nvPr userDrawn="1"/>
        </p:nvPicPr>
        <p:blipFill>
          <a:blip r:embed="rId3" cstate="print"/>
          <a:srcRect b="621"/>
          <a:stretch>
            <a:fillRect/>
          </a:stretch>
        </p:blipFill>
        <p:spPr>
          <a:xfrm>
            <a:off x="435429" y="2692400"/>
            <a:ext cx="8708572" cy="4165600"/>
          </a:xfrm>
          <a:prstGeom prst="rect">
            <a:avLst/>
          </a:prstGeom>
        </p:spPr>
      </p:pic>
      <p:pic>
        <p:nvPicPr>
          <p:cNvPr id="8" name="Picture 7" descr="Pg2 Background.png"/>
          <p:cNvPicPr>
            <a:picLocks noChangeAspect="1"/>
          </p:cNvPicPr>
          <p:nvPr userDrawn="1"/>
        </p:nvPicPr>
        <p:blipFill>
          <a:blip r:embed="rId4" cstate="print"/>
          <a:srcRect l="11945" t="25795" r="22470" b="8590"/>
          <a:stretch>
            <a:fillRect/>
          </a:stretch>
        </p:blipFill>
        <p:spPr>
          <a:xfrm>
            <a:off x="0" y="0"/>
            <a:ext cx="9144000" cy="6127745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" y="2692400"/>
            <a:ext cx="7162801" cy="3701143"/>
          </a:xfrm>
          <a:custGeom>
            <a:avLst/>
            <a:gdLst>
              <a:gd name="connsiteX0" fmla="*/ 7082971 w 7082971"/>
              <a:gd name="connsiteY0" fmla="*/ 0 h 3708400"/>
              <a:gd name="connsiteX1" fmla="*/ 0 w 7082971"/>
              <a:gd name="connsiteY1" fmla="*/ 2939143 h 3708400"/>
              <a:gd name="connsiteX2" fmla="*/ 14514 w 7082971"/>
              <a:gd name="connsiteY2" fmla="*/ 3708400 h 3708400"/>
              <a:gd name="connsiteX3" fmla="*/ 7082971 w 7082971"/>
              <a:gd name="connsiteY3" fmla="*/ 0 h 3708400"/>
              <a:gd name="connsiteX0" fmla="*/ 7162800 w 7162800"/>
              <a:gd name="connsiteY0" fmla="*/ 0 h 3701143"/>
              <a:gd name="connsiteX1" fmla="*/ 0 w 7162800"/>
              <a:gd name="connsiteY1" fmla="*/ 2931886 h 3701143"/>
              <a:gd name="connsiteX2" fmla="*/ 14514 w 7162800"/>
              <a:gd name="connsiteY2" fmla="*/ 3701143 h 3701143"/>
              <a:gd name="connsiteX3" fmla="*/ 7162800 w 7162800"/>
              <a:gd name="connsiteY3" fmla="*/ 0 h 3701143"/>
              <a:gd name="connsiteX0" fmla="*/ 7162801 w 7162801"/>
              <a:gd name="connsiteY0" fmla="*/ 0 h 3701143"/>
              <a:gd name="connsiteX1" fmla="*/ 1 w 7162801"/>
              <a:gd name="connsiteY1" fmla="*/ 2931886 h 3701143"/>
              <a:gd name="connsiteX2" fmla="*/ 0 w 7162801"/>
              <a:gd name="connsiteY2" fmla="*/ 3701143 h 3701143"/>
              <a:gd name="connsiteX3" fmla="*/ 7162801 w 7162801"/>
              <a:gd name="connsiteY3" fmla="*/ 0 h 37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2801" h="3701143">
                <a:moveTo>
                  <a:pt x="7162801" y="0"/>
                </a:moveTo>
                <a:lnTo>
                  <a:pt x="1" y="2931886"/>
                </a:lnTo>
                <a:cubicBezTo>
                  <a:pt x="1" y="3188305"/>
                  <a:pt x="0" y="3444724"/>
                  <a:pt x="0" y="3701143"/>
                </a:cubicBezTo>
                <a:lnTo>
                  <a:pt x="7162801" y="0"/>
                </a:lnTo>
                <a:close/>
              </a:path>
            </a:pathLst>
          </a:custGeom>
          <a:gradFill>
            <a:gsLst>
              <a:gs pos="27000">
                <a:schemeClr val="accent4">
                  <a:alpha val="0"/>
                </a:schemeClr>
              </a:gs>
              <a:gs pos="50000">
                <a:schemeClr val="accent4"/>
              </a:gs>
              <a:gs pos="0">
                <a:schemeClr val="accent4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56" y="1582006"/>
            <a:ext cx="4716915" cy="113216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513" y="3004975"/>
            <a:ext cx="3584801" cy="128399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44513" y="2677880"/>
            <a:ext cx="4392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4513" y="579886"/>
            <a:ext cx="2837316" cy="57467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4" y="1734457"/>
            <a:ext cx="3960000" cy="3831318"/>
          </a:xfrm>
        </p:spPr>
        <p:txBody>
          <a:bodyPr/>
          <a:lstStyle>
            <a:lvl1pPr>
              <a:defRPr sz="1800"/>
            </a:lvl1pPr>
            <a:lvl2pPr marL="0" indent="0">
              <a:lnSpc>
                <a:spcPts val="2000"/>
              </a:lnSpc>
              <a:buNone/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 to go here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513" y="6484741"/>
            <a:ext cx="806926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tabLst>
                <a:tab pos="8069263" algn="r"/>
              </a:tabLst>
            </a:pPr>
            <a:r>
              <a:rPr lang="en-GB" sz="1100" dirty="0" smtClean="0">
                <a:solidFill>
                  <a:schemeClr val="accent4"/>
                </a:solidFill>
              </a:rPr>
              <a:t>www.moorfields.nhs.uk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53775" y="1734457"/>
            <a:ext cx="3960000" cy="3831318"/>
          </a:xfrm>
        </p:spPr>
        <p:txBody>
          <a:bodyPr/>
          <a:lstStyle>
            <a:lvl1pPr>
              <a:defRPr sz="1800"/>
            </a:lvl1pPr>
            <a:lvl2pPr marL="0" indent="0">
              <a:lnSpc>
                <a:spcPts val="2000"/>
              </a:lnSpc>
              <a:buNone/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4" y="1734457"/>
            <a:ext cx="3960000" cy="3484563"/>
          </a:xfrm>
        </p:spPr>
        <p:txBody>
          <a:bodyPr/>
          <a:lstStyle>
            <a:lvl1pPr marL="0" indent="0">
              <a:lnSpc>
                <a:spcPts val="2000"/>
              </a:lnSpc>
              <a:defRPr sz="1800" b="0"/>
            </a:lvl1pPr>
            <a:lvl2pPr marL="0" indent="0">
              <a:buNone/>
              <a:defRPr sz="18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 to go here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513" y="6484741"/>
            <a:ext cx="806926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tabLst>
                <a:tab pos="8069263" algn="r"/>
              </a:tabLst>
            </a:pPr>
            <a:r>
              <a:rPr lang="en-GB" sz="1100" dirty="0" smtClean="0">
                <a:solidFill>
                  <a:schemeClr val="accent4"/>
                </a:solidFill>
              </a:rPr>
              <a:t>www.moorfields.nhs.uk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53775" y="1734457"/>
            <a:ext cx="3960000" cy="3484563"/>
          </a:xfrm>
        </p:spPr>
        <p:txBody>
          <a:bodyPr/>
          <a:lstStyle>
            <a:lvl1pPr marL="0" indent="0">
              <a:lnSpc>
                <a:spcPts val="1600"/>
              </a:lnSpc>
              <a:defRPr sz="1500" b="0">
                <a:solidFill>
                  <a:schemeClr val="tx1"/>
                </a:solidFill>
              </a:defRPr>
            </a:lvl1pPr>
            <a:lvl2pPr marL="0" indent="0">
              <a:buNone/>
              <a:defRPr sz="16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Bullet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4" y="1734457"/>
            <a:ext cx="3960000" cy="3484563"/>
          </a:xfrm>
        </p:spPr>
        <p:txBody>
          <a:bodyPr/>
          <a:lstStyle>
            <a:lvl1pPr>
              <a:defRPr sz="1600"/>
            </a:lvl1pPr>
            <a:lvl2pPr>
              <a:lnSpc>
                <a:spcPts val="1600"/>
              </a:lnSpc>
              <a:spcAft>
                <a:spcPts val="600"/>
              </a:spcAft>
              <a:defRPr sz="1500"/>
            </a:lvl2pPr>
            <a:lvl3pPr>
              <a:lnSpc>
                <a:spcPts val="1600"/>
              </a:lnSpc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4513" y="295200"/>
            <a:ext cx="2895600" cy="196850"/>
          </a:xfrm>
        </p:spPr>
        <p:txBody>
          <a:bodyPr/>
          <a:lstStyle/>
          <a:p>
            <a:r>
              <a:rPr lang="en-GB" dirty="0" smtClean="0"/>
              <a:t>Presentation title to go here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513" y="6484741"/>
            <a:ext cx="806926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tabLst>
                <a:tab pos="8069263" algn="r"/>
              </a:tabLst>
            </a:pPr>
            <a:r>
              <a:rPr lang="en-GB" sz="1100" dirty="0" smtClean="0">
                <a:solidFill>
                  <a:schemeClr val="accent4"/>
                </a:solidFill>
              </a:rPr>
              <a:t>www.moorfields.nhs.uk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53775" y="1734457"/>
            <a:ext cx="3960000" cy="3484563"/>
          </a:xfrm>
        </p:spPr>
        <p:txBody>
          <a:bodyPr/>
          <a:lstStyle>
            <a:lvl1pPr>
              <a:defRPr sz="1600"/>
            </a:lvl1pPr>
            <a:lvl2pPr>
              <a:lnSpc>
                <a:spcPts val="1600"/>
              </a:lnSpc>
              <a:spcAft>
                <a:spcPts val="600"/>
              </a:spcAft>
              <a:defRPr sz="1500"/>
            </a:lvl2pPr>
            <a:lvl3pPr>
              <a:lnSpc>
                <a:spcPts val="1600"/>
              </a:lnSpc>
              <a:spcAft>
                <a:spcPts val="600"/>
              </a:spcAft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 to go here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513" y="6484741"/>
            <a:ext cx="806926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tabLst>
                <a:tab pos="8069263" algn="r"/>
              </a:tabLst>
            </a:pPr>
            <a:r>
              <a:rPr lang="en-GB" sz="1100" dirty="0" smtClean="0">
                <a:solidFill>
                  <a:schemeClr val="accent4"/>
                </a:solidFill>
              </a:rPr>
              <a:t>www.moorfields.nhs.uk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53775" y="1734457"/>
            <a:ext cx="3960000" cy="3484563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44513" y="1762805"/>
            <a:ext cx="3954462" cy="2663825"/>
          </a:xfrm>
        </p:spPr>
        <p:txBody>
          <a:bodyPr anchor="ctr" anchorCtr="0"/>
          <a:lstStyle>
            <a:lvl1pPr algn="ctr">
              <a:defRPr sz="1200" b="0"/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4" y="1734457"/>
            <a:ext cx="8069262" cy="3484563"/>
          </a:xfrm>
        </p:spPr>
        <p:txBody>
          <a:bodyPr/>
          <a:lstStyle>
            <a:lvl1pPr>
              <a:defRPr sz="1600"/>
            </a:lvl1pPr>
            <a:lvl2pPr>
              <a:lnSpc>
                <a:spcPts val="1800"/>
              </a:lnSpc>
              <a:defRPr sz="1600"/>
            </a:lvl2pPr>
            <a:lvl3pPr>
              <a:lnSpc>
                <a:spcPts val="1800"/>
              </a:lnSpc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 to go here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4513" y="6484741"/>
            <a:ext cx="806926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tabLst>
                <a:tab pos="8069263" algn="r"/>
              </a:tabLst>
            </a:pPr>
            <a:r>
              <a:rPr lang="en-GB" sz="1100" dirty="0" smtClean="0">
                <a:solidFill>
                  <a:schemeClr val="accent4"/>
                </a:solidFill>
              </a:rPr>
              <a:t>www.moorfields.nhs.uk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Presentation title to go here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44513" y="6484741"/>
            <a:ext cx="8069262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tabLst>
                <a:tab pos="8069263" algn="r"/>
              </a:tabLst>
            </a:pPr>
            <a:r>
              <a:rPr lang="en-GB" sz="1100" dirty="0" smtClean="0">
                <a:solidFill>
                  <a:schemeClr val="accent4"/>
                </a:solidFill>
              </a:rPr>
              <a:t>www.moorfields.nhs.uk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D15CE7-E7A1-AB43-B735-76F3D9C5BC4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8A72B5-FE18-864D-B0AF-4D85ED26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14" y="1734457"/>
            <a:ext cx="8069262" cy="38313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513" y="296065"/>
            <a:ext cx="2895600" cy="1968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 b="1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Presentation title to go here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4513" y="1001486"/>
            <a:ext cx="8069262" cy="0"/>
          </a:xfrm>
          <a:prstGeom prst="line">
            <a:avLst/>
          </a:prstGeom>
          <a:ln w="952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HS Moorfield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7775" y="254455"/>
            <a:ext cx="2016000" cy="295434"/>
          </a:xfrm>
          <a:prstGeom prst="rect">
            <a:avLst/>
          </a:prstGeom>
        </p:spPr>
      </p:pic>
      <p:pic>
        <p:nvPicPr>
          <p:cNvPr id="12" name="Picture 11" descr="Footer.png"/>
          <p:cNvPicPr>
            <a:picLocks noChangeAspect="1"/>
          </p:cNvPicPr>
          <p:nvPr/>
        </p:nvPicPr>
        <p:blipFill>
          <a:blip r:embed="rId12" cstate="print"/>
          <a:srcRect l="7892" t="7538" r="17540" b="56849"/>
          <a:stretch>
            <a:fillRect/>
          </a:stretch>
        </p:blipFill>
        <p:spPr>
          <a:xfrm>
            <a:off x="0" y="5972368"/>
            <a:ext cx="9144000" cy="8856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3" r:id="rId5"/>
    <p:sldLayoutId id="2147483664" r:id="rId6"/>
    <p:sldLayoutId id="2147483661" r:id="rId7"/>
    <p:sldLayoutId id="2147483655" r:id="rId8"/>
    <p:sldLayoutId id="2147483665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None/>
        <a:defRPr sz="16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rgbClr val="80BA27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92113" indent="-196850" algn="l" defTabSz="914400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accent4"/>
        </a:buClr>
        <a:buFont typeface="Symbol" pitchFamily="18" charset="2"/>
        <a:buChar char="-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WAEH:</a:t>
            </a:r>
            <a:br>
              <a:rPr lang="en-GB" dirty="0" smtClean="0"/>
            </a:br>
            <a:r>
              <a:rPr lang="en-GB" dirty="0" smtClean="0"/>
              <a:t>Dreaming about 2030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513" y="3385975"/>
            <a:ext cx="3584801" cy="1283996"/>
          </a:xfrm>
        </p:spPr>
        <p:txBody>
          <a:bodyPr/>
          <a:lstStyle/>
          <a:p>
            <a:r>
              <a:rPr lang="en-GB" b="1" dirty="0" smtClean="0"/>
              <a:t>Rob Elek</a:t>
            </a:r>
          </a:p>
          <a:p>
            <a:r>
              <a:rPr lang="en-GB" dirty="0" smtClean="0"/>
              <a:t>Director of Strategy &amp; </a:t>
            </a:r>
          </a:p>
          <a:p>
            <a:r>
              <a:rPr lang="en-GB" dirty="0" smtClean="0"/>
              <a:t>Business Development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Thursday</a:t>
            </a:r>
          </a:p>
          <a:p>
            <a:pPr lvl="1"/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October 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Moorfields strategy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8" t="13960" r="31493" b="7921"/>
          <a:stretch>
            <a:fillRect/>
          </a:stretch>
        </p:blipFill>
        <p:spPr bwMode="auto">
          <a:xfrm>
            <a:off x="5076825" y="1084263"/>
            <a:ext cx="3770313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828800"/>
            <a:ext cx="4262438" cy="4572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80BA27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2113" indent="-1968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Symbol" pitchFamily="18" charset="2"/>
              <a:buChar char="-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200" b="0" dirty="0" smtClean="0">
                <a:solidFill>
                  <a:schemeClr val="tx1"/>
                </a:solidFill>
              </a:rPr>
              <a:t>To be the leading international centre in the care and treatment of eye disorders, driven by excellence in research and education</a:t>
            </a:r>
          </a:p>
        </p:txBody>
      </p:sp>
    </p:spTree>
    <p:extLst>
      <p:ext uri="{BB962C8B-B14F-4D97-AF65-F5344CB8AC3E}">
        <p14:creationId xmlns:p14="http://schemas.microsoft.com/office/powerpoint/2010/main" val="21799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Network model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484313"/>
            <a:ext cx="8382000" cy="4572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80BA27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2113" indent="-1968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Symbol" pitchFamily="18" charset="2"/>
              <a:buChar char="-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14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							</a:t>
            </a:r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</p:txBody>
      </p:sp>
      <p:grpSp>
        <p:nvGrpSpPr>
          <p:cNvPr id="23" name="Group 51"/>
          <p:cNvGrpSpPr>
            <a:grpSpLocks noChangeAspect="1"/>
          </p:cNvGrpSpPr>
          <p:nvPr/>
        </p:nvGrpSpPr>
        <p:grpSpPr bwMode="auto">
          <a:xfrm>
            <a:off x="527453" y="1681282"/>
            <a:ext cx="7797681" cy="4498976"/>
            <a:chOff x="4427538" y="2820495"/>
            <a:chExt cx="4148137" cy="3932730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7061584" y="4607847"/>
              <a:ext cx="144331" cy="2150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6845087" y="5400222"/>
              <a:ext cx="144331" cy="72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 flipV="1">
              <a:off x="7715238" y="5536216"/>
              <a:ext cx="287275" cy="5731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27" name="AutoShape 29"/>
            <p:cNvSpPr>
              <a:spLocks noChangeArrowheads="1"/>
            </p:cNvSpPr>
            <p:nvPr/>
          </p:nvSpPr>
          <p:spPr bwMode="auto">
            <a:xfrm>
              <a:off x="5969385" y="2820495"/>
              <a:ext cx="431607" cy="360801"/>
            </a:xfrm>
            <a:prstGeom prst="plus">
              <a:avLst>
                <a:gd name="adj" fmla="val 25000"/>
              </a:avLst>
            </a:prstGeom>
            <a:noFill/>
            <a:ln w="381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6754880" y="2820495"/>
              <a:ext cx="360828" cy="360801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254667" y="2963429"/>
              <a:ext cx="360828" cy="360801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6326050" y="3178521"/>
              <a:ext cx="215109" cy="8575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5611332" y="3178521"/>
              <a:ext cx="857661" cy="8575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 flipH="1">
              <a:off x="6968601" y="3178521"/>
              <a:ext cx="0" cy="8575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4613503" y="4247047"/>
              <a:ext cx="1079709" cy="285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rgbClr val="C3001D"/>
                </a:buClr>
                <a:buFont typeface="Wingdings" pitchFamily="2" charset="2"/>
                <a:buNone/>
                <a:defRPr/>
              </a:pPr>
              <a:r>
                <a:rPr lang="en-GB" sz="800" b="1" dirty="0">
                  <a:latin typeface="+mn-lt"/>
                  <a:cs typeface="Arial" charset="0"/>
                </a:rPr>
                <a:t>Localities</a:t>
              </a:r>
            </a:p>
          </p:txBody>
        </p:sp>
        <p:sp>
          <p:nvSpPr>
            <p:cNvPr id="35" name="AutoShape 56"/>
            <p:cNvSpPr>
              <a:spLocks noChangeArrowheads="1"/>
            </p:cNvSpPr>
            <p:nvPr/>
          </p:nvSpPr>
          <p:spPr bwMode="auto">
            <a:xfrm>
              <a:off x="6989419" y="4827103"/>
              <a:ext cx="792434" cy="721602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800" b="1" dirty="0">
                  <a:latin typeface="+mn-lt"/>
                  <a:cs typeface="Arial" charset="0"/>
                </a:rPr>
                <a:t>Central Site</a:t>
              </a: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6487035" y="4031954"/>
              <a:ext cx="718881" cy="539813"/>
            </a:xfrm>
            <a:prstGeom prst="rect">
              <a:avLst/>
            </a:prstGeom>
            <a:noFill/>
            <a:ln w="5715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800" b="1" dirty="0">
                  <a:latin typeface="+mn-lt"/>
                  <a:cs typeface="Arial" charset="0"/>
                </a:rPr>
                <a:t>District Hub</a:t>
              </a:r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>
              <a:off x="7207303" y="4106890"/>
              <a:ext cx="861825" cy="35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rgbClr val="C3001D"/>
                </a:buClr>
                <a:buFont typeface="Wingdings" pitchFamily="2" charset="2"/>
                <a:buNone/>
                <a:defRPr/>
              </a:pPr>
              <a:r>
                <a:rPr lang="en-GB" sz="800" b="1" i="1" dirty="0">
                  <a:latin typeface="+mn-lt"/>
                  <a:cs typeface="Arial" charset="0"/>
                </a:rPr>
                <a:t>E.g.</a:t>
              </a:r>
            </a:p>
            <a:p>
              <a:pPr marL="342900" indent="-342900" algn="ctr" eaLnBrk="0" hangingPunct="0">
                <a:spcBef>
                  <a:spcPct val="20000"/>
                </a:spcBef>
                <a:buClr>
                  <a:srgbClr val="C3001D"/>
                </a:buClr>
                <a:buFont typeface="Wingdings" pitchFamily="2" charset="2"/>
                <a:buNone/>
                <a:defRPr/>
              </a:pPr>
              <a:r>
                <a:rPr lang="en-GB" sz="800" b="1" i="1" dirty="0">
                  <a:latin typeface="+mn-lt"/>
                  <a:cs typeface="Arial" charset="0"/>
                </a:rPr>
                <a:t>Ealing</a:t>
              </a:r>
            </a:p>
          </p:txBody>
        </p:sp>
        <p:sp>
          <p:nvSpPr>
            <p:cNvPr id="38" name="Rectangle 58"/>
            <p:cNvSpPr>
              <a:spLocks noChangeArrowheads="1"/>
            </p:cNvSpPr>
            <p:nvPr/>
          </p:nvSpPr>
          <p:spPr bwMode="auto">
            <a:xfrm>
              <a:off x="6126207" y="5400222"/>
              <a:ext cx="718881" cy="539813"/>
            </a:xfrm>
            <a:prstGeom prst="rect">
              <a:avLst/>
            </a:prstGeom>
            <a:noFill/>
            <a:ln w="5715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800" b="1" dirty="0">
                  <a:latin typeface="+mn-lt"/>
                  <a:cs typeface="Arial" charset="0"/>
                </a:rPr>
                <a:t>District Hub</a:t>
              </a:r>
            </a:p>
          </p:txBody>
        </p:sp>
        <p:sp>
          <p:nvSpPr>
            <p:cNvPr id="39" name="Rectangle 58"/>
            <p:cNvSpPr>
              <a:spLocks noChangeArrowheads="1"/>
            </p:cNvSpPr>
            <p:nvPr/>
          </p:nvSpPr>
          <p:spPr bwMode="auto">
            <a:xfrm>
              <a:off x="7715238" y="6178719"/>
              <a:ext cx="718881" cy="539814"/>
            </a:xfrm>
            <a:prstGeom prst="rect">
              <a:avLst/>
            </a:prstGeom>
            <a:noFill/>
            <a:ln w="5715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GB" sz="800" b="1" dirty="0">
                  <a:latin typeface="+mn-lt"/>
                  <a:cs typeface="Arial" charset="0"/>
                </a:rPr>
                <a:t>District Hub</a:t>
              </a:r>
            </a:p>
          </p:txBody>
        </p:sp>
        <p:sp>
          <p:nvSpPr>
            <p:cNvPr id="40" name="Oval 34"/>
            <p:cNvSpPr>
              <a:spLocks noChangeArrowheads="1"/>
            </p:cNvSpPr>
            <p:nvPr/>
          </p:nvSpPr>
          <p:spPr bwMode="auto">
            <a:xfrm>
              <a:off x="5179726" y="5462668"/>
              <a:ext cx="360828" cy="360801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6609161" y="6392424"/>
              <a:ext cx="359440" cy="360801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540554" y="5679149"/>
              <a:ext cx="5717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5754276" y="5963627"/>
              <a:ext cx="360828" cy="219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6754880" y="5959463"/>
              <a:ext cx="0" cy="4315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4427538" y="5903955"/>
              <a:ext cx="1079709" cy="285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rgbClr val="C3001D"/>
                </a:buClr>
                <a:buFont typeface="Wingdings" pitchFamily="2" charset="2"/>
                <a:buNone/>
                <a:defRPr/>
              </a:pPr>
              <a:r>
                <a:rPr lang="en-GB" sz="800" b="1" dirty="0">
                  <a:latin typeface="+mn-lt"/>
                  <a:cs typeface="Arial" charset="0"/>
                </a:rPr>
                <a:t>Localities</a:t>
              </a:r>
            </a:p>
          </p:txBody>
        </p:sp>
        <p:sp>
          <p:nvSpPr>
            <p:cNvPr id="46" name="AutoShape 30"/>
            <p:cNvSpPr>
              <a:spLocks noChangeArrowheads="1"/>
            </p:cNvSpPr>
            <p:nvPr/>
          </p:nvSpPr>
          <p:spPr bwMode="auto">
            <a:xfrm>
              <a:off x="5468389" y="6178719"/>
              <a:ext cx="432994" cy="360801"/>
            </a:xfrm>
            <a:prstGeom prst="plus">
              <a:avLst>
                <a:gd name="adj" fmla="val 25000"/>
              </a:avLst>
            </a:prstGeom>
            <a:noFill/>
            <a:ln w="381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5897219" y="6321652"/>
              <a:ext cx="714718" cy="2137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5397611" y="5820694"/>
              <a:ext cx="142944" cy="3580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49" name="Oval 34"/>
            <p:cNvSpPr>
              <a:spLocks noChangeArrowheads="1"/>
            </p:cNvSpPr>
            <p:nvPr/>
          </p:nvSpPr>
          <p:spPr bwMode="auto">
            <a:xfrm rot="1574860">
              <a:off x="5507247" y="3875144"/>
              <a:ext cx="360828" cy="360801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50" name="Oval 36"/>
            <p:cNvSpPr>
              <a:spLocks noChangeArrowheads="1"/>
            </p:cNvSpPr>
            <p:nvPr/>
          </p:nvSpPr>
          <p:spPr bwMode="auto">
            <a:xfrm rot="1574860">
              <a:off x="6245557" y="4881224"/>
              <a:ext cx="359440" cy="360801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/>
          </p:nvSpPr>
          <p:spPr bwMode="auto">
            <a:xfrm rot="1574860" flipV="1">
              <a:off x="5841707" y="4095788"/>
              <a:ext cx="642552" cy="2220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52" name="Line 43"/>
            <p:cNvSpPr>
              <a:spLocks noChangeShapeType="1"/>
            </p:cNvSpPr>
            <p:nvPr/>
          </p:nvSpPr>
          <p:spPr bwMode="auto">
            <a:xfrm rot="1574860" flipV="1">
              <a:off x="6070694" y="4460752"/>
              <a:ext cx="360828" cy="2192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53" name="Line 44"/>
            <p:cNvSpPr>
              <a:spLocks noChangeShapeType="1"/>
            </p:cNvSpPr>
            <p:nvPr/>
          </p:nvSpPr>
          <p:spPr bwMode="auto">
            <a:xfrm rot="1574860">
              <a:off x="6614713" y="4532912"/>
              <a:ext cx="0" cy="4315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54" name="AutoShape 30"/>
            <p:cNvSpPr>
              <a:spLocks noChangeArrowheads="1"/>
            </p:cNvSpPr>
            <p:nvPr/>
          </p:nvSpPr>
          <p:spPr bwMode="auto">
            <a:xfrm>
              <a:off x="5611332" y="4463527"/>
              <a:ext cx="431607" cy="360801"/>
            </a:xfrm>
            <a:prstGeom prst="plus">
              <a:avLst>
                <a:gd name="adj" fmla="val 25000"/>
              </a:avLst>
            </a:prstGeom>
            <a:noFill/>
            <a:ln w="381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 rot="1574860">
              <a:off x="5869463" y="4911753"/>
              <a:ext cx="413565" cy="333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 rot="1574860">
              <a:off x="5636312" y="4260924"/>
              <a:ext cx="94370" cy="1915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57" name="Line 44"/>
            <p:cNvSpPr>
              <a:spLocks noChangeShapeType="1"/>
            </p:cNvSpPr>
            <p:nvPr/>
          </p:nvSpPr>
          <p:spPr bwMode="auto">
            <a:xfrm rot="1574860" flipV="1">
              <a:off x="6431523" y="2959265"/>
              <a:ext cx="305316" cy="1526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58" name="Line 44"/>
            <p:cNvSpPr>
              <a:spLocks noChangeShapeType="1"/>
            </p:cNvSpPr>
            <p:nvPr/>
          </p:nvSpPr>
          <p:spPr bwMode="auto">
            <a:xfrm rot="1574860" flipV="1">
              <a:off x="5629374" y="2952327"/>
              <a:ext cx="306704" cy="1512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 flipH="1">
              <a:off x="7786017" y="4821553"/>
              <a:ext cx="358053" cy="707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8144069" y="4606460"/>
              <a:ext cx="360828" cy="360801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61" name="AutoShape 30"/>
            <p:cNvSpPr>
              <a:spLocks noChangeArrowheads="1"/>
            </p:cNvSpPr>
            <p:nvPr/>
          </p:nvSpPr>
          <p:spPr bwMode="auto">
            <a:xfrm>
              <a:off x="8144069" y="5178191"/>
              <a:ext cx="431606" cy="360801"/>
            </a:xfrm>
            <a:prstGeom prst="plus">
              <a:avLst>
                <a:gd name="adj" fmla="val 25000"/>
              </a:avLst>
            </a:prstGeom>
            <a:noFill/>
            <a:ln w="381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800" dirty="0">
                <a:latin typeface="+mn-lt"/>
                <a:cs typeface="Arial" charset="0"/>
              </a:endParaRPr>
            </a:p>
          </p:txBody>
        </p:sp>
        <p:sp>
          <p:nvSpPr>
            <p:cNvPr id="62" name="Line 40"/>
            <p:cNvSpPr>
              <a:spLocks noChangeShapeType="1"/>
            </p:cNvSpPr>
            <p:nvPr/>
          </p:nvSpPr>
          <p:spPr bwMode="auto">
            <a:xfrm flipH="1">
              <a:off x="7786017" y="5321123"/>
              <a:ext cx="3580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  <p:sp>
          <p:nvSpPr>
            <p:cNvPr id="63" name="Line 44"/>
            <p:cNvSpPr>
              <a:spLocks noChangeShapeType="1"/>
            </p:cNvSpPr>
            <p:nvPr/>
          </p:nvSpPr>
          <p:spPr bwMode="auto">
            <a:xfrm rot="1574860" flipH="1" flipV="1">
              <a:off x="8300890" y="4981138"/>
              <a:ext cx="91595" cy="1859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800" dirty="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4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43817"/>
            <a:ext cx="9144000" cy="6919585"/>
            <a:chOff x="1" y="-43817"/>
            <a:chExt cx="9144000" cy="6919585"/>
          </a:xfrm>
        </p:grpSpPr>
        <p:pic>
          <p:nvPicPr>
            <p:cNvPr id="4" name="Picture 3" descr="CP53-0224-121106 London Site Map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7" r="10145"/>
            <a:stretch/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560042" y="5370744"/>
              <a:ext cx="820594" cy="40623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Helvetica Neue"/>
                </a:rPr>
                <a:t>St George’s</a:t>
              </a:r>
              <a:endParaRPr lang="en-US" sz="900" b="1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32842" y="2551143"/>
              <a:ext cx="820594" cy="40623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Helvetica Neue"/>
                </a:rPr>
                <a:t>Northwick Park</a:t>
              </a:r>
              <a:endParaRPr lang="en-US" sz="900" b="1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31735" y="1156665"/>
              <a:ext cx="660400" cy="3810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Helvetica Neue"/>
                </a:rPr>
                <a:t>Watford Hospital</a:t>
              </a:r>
              <a:endParaRPr lang="en-US" sz="8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161935" y="882461"/>
              <a:ext cx="660400" cy="38107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Helvetica Neue"/>
                </a:rPr>
                <a:t>Watford Boots</a:t>
              </a:r>
              <a:endParaRPr lang="en-US" sz="8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65871" y="3844033"/>
              <a:ext cx="820594" cy="40623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Helvetica Neue"/>
                </a:rPr>
                <a:t>Ealing</a:t>
              </a:r>
              <a:endParaRPr lang="en-US" sz="900" b="1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667379" y="4416075"/>
              <a:ext cx="707158" cy="38107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Helvetica Neue"/>
                </a:rPr>
                <a:t>Bridge La Battersea</a:t>
              </a:r>
              <a:endParaRPr lang="en-US" sz="8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32" name="Cross 31"/>
            <p:cNvSpPr/>
            <p:nvPr/>
          </p:nvSpPr>
          <p:spPr>
            <a:xfrm>
              <a:off x="4429190" y="2384107"/>
              <a:ext cx="871674" cy="491087"/>
            </a:xfrm>
            <a:prstGeom prst="plus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kern="0" spc="-30" dirty="0" smtClean="0">
                  <a:solidFill>
                    <a:schemeClr val="tx1"/>
                  </a:solidFill>
                  <a:latin typeface="Helvetica Neue"/>
                </a:rPr>
                <a:t>St Ann’s Tottenham</a:t>
              </a:r>
              <a:endParaRPr lang="en-US" sz="900" kern="0" spc="-3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33" name="Cross 32"/>
            <p:cNvSpPr/>
            <p:nvPr/>
          </p:nvSpPr>
          <p:spPr>
            <a:xfrm>
              <a:off x="5245455" y="3434788"/>
              <a:ext cx="871674" cy="491087"/>
            </a:xfrm>
            <a:prstGeom prst="plus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kern="0" spc="-30" dirty="0" smtClean="0">
                  <a:solidFill>
                    <a:schemeClr val="tx1"/>
                  </a:solidFill>
                  <a:latin typeface="Helvetica Neue"/>
                </a:rPr>
                <a:t>Mile End Hospital</a:t>
              </a:r>
              <a:endParaRPr lang="en-US" sz="900" kern="0" spc="-3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115179" y="2944589"/>
              <a:ext cx="707158" cy="3810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Helvetica Neue"/>
                </a:rPr>
                <a:t>Homerton Hospital</a:t>
              </a:r>
              <a:endParaRPr lang="en-US" sz="8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495246" y="3054823"/>
              <a:ext cx="707158" cy="38107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Helvetica Neue"/>
                </a:rPr>
                <a:t>Loxford Polyclinic</a:t>
              </a:r>
              <a:endParaRPr lang="en-US" sz="8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960913" y="3315557"/>
              <a:ext cx="707158" cy="38107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Helvetica Neue"/>
                </a:rPr>
                <a:t>Barking Hospital</a:t>
              </a:r>
              <a:endParaRPr lang="en-US" sz="8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679307" y="2138126"/>
              <a:ext cx="707158" cy="38107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kern="0" spc="-30" dirty="0" err="1" smtClean="0">
                  <a:solidFill>
                    <a:schemeClr val="tx1"/>
                  </a:solidFill>
                  <a:latin typeface="Helvetica Neue"/>
                </a:rPr>
                <a:t>Visioncare</a:t>
              </a:r>
              <a:r>
                <a:rPr lang="en-US" sz="800" kern="0" spc="-30" dirty="0" smtClean="0">
                  <a:solidFill>
                    <a:schemeClr val="tx1"/>
                  </a:solidFill>
                  <a:latin typeface="Helvetica Neue"/>
                </a:rPr>
                <a:t>,</a:t>
              </a:r>
            </a:p>
            <a:p>
              <a:pPr algn="ctr"/>
              <a:r>
                <a:rPr lang="en-US" sz="800" kern="0" spc="-30" dirty="0" smtClean="0">
                  <a:solidFill>
                    <a:schemeClr val="tx1"/>
                  </a:solidFill>
                  <a:latin typeface="Helvetica Neue"/>
                </a:rPr>
                <a:t>Harrow</a:t>
              </a:r>
              <a:endParaRPr lang="en-US" sz="800" kern="0" spc="-3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568778" y="5370744"/>
              <a:ext cx="707158" cy="38107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kern="0" spc="-30" dirty="0" smtClean="0">
                  <a:solidFill>
                    <a:schemeClr val="tx1"/>
                  </a:solidFill>
                  <a:latin typeface="Helvetica Neue"/>
                </a:rPr>
                <a:t>Teddington Memorial</a:t>
              </a:r>
              <a:endParaRPr lang="en-US" sz="800" kern="0" spc="-3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423713" y="3396647"/>
              <a:ext cx="795934" cy="504220"/>
            </a:xfrm>
            <a:prstGeom prst="roundRect">
              <a:avLst/>
            </a:prstGeom>
            <a:solidFill>
              <a:srgbClr val="0A589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Helvetica Neue"/>
                </a:rPr>
                <a:t>City Road</a:t>
              </a:r>
              <a:endParaRPr lang="en-US" sz="1000" b="1" dirty="0">
                <a:solidFill>
                  <a:schemeClr val="bg1"/>
                </a:solidFill>
                <a:latin typeface="Helvetica Neue"/>
              </a:endParaRPr>
            </a:p>
          </p:txBody>
        </p:sp>
        <p:sp>
          <p:nvSpPr>
            <p:cNvPr id="51" name="Cross 50"/>
            <p:cNvSpPr/>
            <p:nvPr/>
          </p:nvSpPr>
          <p:spPr>
            <a:xfrm>
              <a:off x="3485929" y="337418"/>
              <a:ext cx="871674" cy="491087"/>
            </a:xfrm>
            <a:prstGeom prst="plus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kern="0" spc="-30" dirty="0" smtClean="0">
                  <a:solidFill>
                    <a:schemeClr val="tx1"/>
                  </a:solidFill>
                  <a:latin typeface="Helvetica Neue"/>
                </a:rPr>
                <a:t>Potters</a:t>
              </a:r>
            </a:p>
            <a:p>
              <a:pPr algn="ctr"/>
              <a:r>
                <a:rPr lang="en-US" sz="900" kern="0" spc="-30" dirty="0" smtClean="0">
                  <a:solidFill>
                    <a:schemeClr val="tx1"/>
                  </a:solidFill>
                  <a:latin typeface="Helvetica Neue"/>
                </a:rPr>
                <a:t>Bar</a:t>
              </a:r>
              <a:endParaRPr lang="en-US" sz="900" kern="0" spc="-30" dirty="0">
                <a:solidFill>
                  <a:schemeClr val="tx1"/>
                </a:solidFill>
                <a:latin typeface="Helvetica Neue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793978" y="94560"/>
              <a:ext cx="1206500" cy="2794368"/>
              <a:chOff x="8769391" y="-119418"/>
              <a:chExt cx="1206500" cy="279436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8769391" y="-119418"/>
                <a:ext cx="1206500" cy="2794368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Helvetica Neue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8956090" y="12613"/>
                <a:ext cx="795934" cy="504220"/>
              </a:xfrm>
              <a:prstGeom prst="roundRect">
                <a:avLst/>
              </a:prstGeom>
              <a:solidFill>
                <a:srgbClr val="0A589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  <a:latin typeface="Helvetica Neue"/>
                  </a:rPr>
                  <a:t>Central Site</a:t>
                </a:r>
                <a:endParaRPr lang="en-US" sz="1000" b="1" dirty="0">
                  <a:solidFill>
                    <a:schemeClr val="bg1"/>
                  </a:solidFill>
                  <a:latin typeface="Helvetica Neue"/>
                </a:endParaRPr>
              </a:p>
            </p:txBody>
          </p:sp>
          <p:sp>
            <p:nvSpPr>
              <p:cNvPr id="42" name="Cross 41"/>
              <p:cNvSpPr/>
              <p:nvPr/>
            </p:nvSpPr>
            <p:spPr>
              <a:xfrm>
                <a:off x="8918220" y="1111755"/>
                <a:ext cx="871674" cy="491087"/>
              </a:xfrm>
              <a:prstGeom prst="plus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kern="0" spc="-30" dirty="0" smtClean="0">
                    <a:solidFill>
                      <a:schemeClr val="tx1"/>
                    </a:solidFill>
                    <a:latin typeface="Helvetica Neue"/>
                  </a:rPr>
                  <a:t>Local </a:t>
                </a:r>
              </a:p>
              <a:p>
                <a:pPr algn="ctr"/>
                <a:r>
                  <a:rPr lang="en-US" sz="900" kern="0" spc="-30" dirty="0" smtClean="0">
                    <a:solidFill>
                      <a:schemeClr val="tx1"/>
                    </a:solidFill>
                    <a:latin typeface="Helvetica Neue"/>
                  </a:rPr>
                  <a:t>Surgical Centre</a:t>
                </a:r>
                <a:endParaRPr lang="en-US" sz="900" kern="0" spc="-30" dirty="0">
                  <a:solidFill>
                    <a:schemeClr val="tx1"/>
                  </a:solidFill>
                  <a:latin typeface="Helvetica Neue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43760" y="611177"/>
                <a:ext cx="820594" cy="406234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/>
                    </a:solidFill>
                    <a:latin typeface="Helvetica Neue"/>
                  </a:rPr>
                  <a:t>District </a:t>
                </a:r>
                <a:br>
                  <a:rPr lang="en-US" sz="900" b="1" dirty="0" smtClean="0">
                    <a:solidFill>
                      <a:schemeClr val="tx1"/>
                    </a:solidFill>
                    <a:latin typeface="Helvetica Neue"/>
                  </a:rPr>
                </a:br>
                <a:r>
                  <a:rPr lang="en-US" sz="900" b="1" dirty="0" smtClean="0">
                    <a:solidFill>
                      <a:schemeClr val="tx1"/>
                    </a:solidFill>
                    <a:latin typeface="Helvetica Neue"/>
                  </a:rPr>
                  <a:t>Hub</a:t>
                </a:r>
                <a:endParaRPr lang="en-US" sz="900" b="1" dirty="0">
                  <a:solidFill>
                    <a:schemeClr val="tx1"/>
                  </a:solidFill>
                  <a:latin typeface="Helvetica Neue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000478" y="2172607"/>
                <a:ext cx="707158" cy="38107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760"/>
                  </a:lnSpc>
                </a:pPr>
                <a:r>
                  <a:rPr lang="en-US" sz="800" dirty="0" smtClean="0">
                    <a:solidFill>
                      <a:schemeClr val="tx1"/>
                    </a:solidFill>
                    <a:latin typeface="Helvetica Neue"/>
                  </a:rPr>
                  <a:t>Joint Working</a:t>
                </a:r>
                <a:endParaRPr lang="en-US" sz="800" dirty="0">
                  <a:solidFill>
                    <a:schemeClr val="tx1"/>
                  </a:solidFill>
                  <a:latin typeface="Helvetica Neue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9000478" y="1697186"/>
                <a:ext cx="763876" cy="38107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  <a:latin typeface="Helvetica Neue"/>
                  </a:rPr>
                  <a:t>Community outpatient</a:t>
                </a:r>
                <a:endParaRPr lang="en-US" sz="800" dirty="0">
                  <a:solidFill>
                    <a:schemeClr val="tx1"/>
                  </a:solidFill>
                  <a:latin typeface="Helvetica Neue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207794" y="-1084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607334" y="-43817"/>
              <a:ext cx="707158" cy="3810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760"/>
                </a:lnSpc>
              </a:pPr>
              <a:r>
                <a:rPr lang="en-US" sz="800" dirty="0" smtClean="0">
                  <a:solidFill>
                    <a:schemeClr val="tx1"/>
                  </a:solidFill>
                  <a:latin typeface="Helvetica Neue"/>
                </a:rPr>
                <a:t>Princess Alexandra Harlow</a:t>
              </a:r>
              <a:endParaRPr lang="en-US" sz="8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6121" y="94560"/>
              <a:ext cx="39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47712" y="90010"/>
              <a:ext cx="39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9579" y="403289"/>
              <a:ext cx="820594" cy="40623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Helvetica Neue"/>
                </a:rPr>
                <a:t>Bedford</a:t>
              </a:r>
              <a:br>
                <a:rPr lang="en-US" sz="900" b="1" dirty="0" smtClean="0">
                  <a:solidFill>
                    <a:schemeClr val="tx1"/>
                  </a:solidFill>
                  <a:latin typeface="Helvetica Neue"/>
                </a:rPr>
              </a:br>
              <a:r>
                <a:rPr lang="en-US" sz="900" b="1" dirty="0" smtClean="0">
                  <a:solidFill>
                    <a:schemeClr val="tx1"/>
                  </a:solidFill>
                  <a:latin typeface="Helvetica Neue"/>
                </a:rPr>
                <a:t>South</a:t>
              </a:r>
              <a:endParaRPr lang="en-US" sz="900" b="1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082220" y="403289"/>
              <a:ext cx="707158" cy="38107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Helvetica Neue"/>
                </a:rPr>
                <a:t>Bedford North</a:t>
              </a:r>
              <a:endParaRPr lang="en-US" sz="8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94585" y="6038709"/>
              <a:ext cx="820594" cy="406234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kern="0" spc="-30" dirty="0" smtClean="0">
                  <a:solidFill>
                    <a:schemeClr val="tx1"/>
                  </a:solidFill>
                  <a:latin typeface="Helvetica Neue"/>
                </a:rPr>
                <a:t>Croydon</a:t>
              </a:r>
              <a:endParaRPr lang="en-US" sz="900" b="1" kern="0" spc="-3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52" name="Cross 51"/>
            <p:cNvSpPr/>
            <p:nvPr/>
          </p:nvSpPr>
          <p:spPr>
            <a:xfrm>
              <a:off x="2688368" y="4740939"/>
              <a:ext cx="871674" cy="491087"/>
            </a:xfrm>
            <a:prstGeom prst="plus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kern="0" spc="-30" dirty="0" smtClean="0">
                  <a:solidFill>
                    <a:schemeClr val="tx1"/>
                  </a:solidFill>
                  <a:latin typeface="Helvetica Neue"/>
                </a:rPr>
                <a:t>Queen Mary Roehampton</a:t>
              </a:r>
              <a:endParaRPr lang="en-US" sz="900" kern="0" spc="-3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822337" y="3059703"/>
              <a:ext cx="707158" cy="381077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  <a:latin typeface="Helvetica Neue"/>
                </a:rPr>
                <a:t>Sir Ludwig </a:t>
              </a:r>
              <a:r>
                <a:rPr lang="en-US" sz="800" dirty="0" err="1" smtClean="0">
                  <a:solidFill>
                    <a:schemeClr val="tx1"/>
                  </a:solidFill>
                  <a:latin typeface="Helvetica Neue"/>
                </a:rPr>
                <a:t>Guttman</a:t>
              </a:r>
              <a:endParaRPr lang="en-US" sz="8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351303" y="6494691"/>
              <a:ext cx="707158" cy="381077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  <a:latin typeface="Helvetica Neue"/>
                </a:rPr>
                <a:t>Purley</a:t>
              </a:r>
              <a:r>
                <a:rPr lang="en-US" sz="800" dirty="0" smtClean="0">
                  <a:solidFill>
                    <a:schemeClr val="tx1"/>
                  </a:solidFill>
                  <a:latin typeface="Helvetica Neue"/>
                </a:rPr>
                <a:t> Memorial</a:t>
              </a:r>
              <a:endParaRPr lang="en-US" sz="800" dirty="0">
                <a:solidFill>
                  <a:schemeClr val="tx1"/>
                </a:solidFill>
                <a:latin typeface="Helvetica Neue"/>
              </a:endParaRPr>
            </a:p>
          </p:txBody>
        </p:sp>
        <p:sp>
          <p:nvSpPr>
            <p:cNvPr id="55" name="Cross 54"/>
            <p:cNvSpPr/>
            <p:nvPr/>
          </p:nvSpPr>
          <p:spPr>
            <a:xfrm>
              <a:off x="8272326" y="5070195"/>
              <a:ext cx="871674" cy="491087"/>
            </a:xfrm>
            <a:prstGeom prst="plus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kern="0" spc="-30" dirty="0" err="1" smtClean="0">
                  <a:solidFill>
                    <a:schemeClr val="tx1"/>
                  </a:solidFill>
                  <a:latin typeface="Helvetica Neue"/>
                </a:rPr>
                <a:t>Darent</a:t>
              </a:r>
              <a:r>
                <a:rPr lang="en-US" sz="900" kern="0" spc="-30" dirty="0" smtClean="0">
                  <a:solidFill>
                    <a:schemeClr val="tx1"/>
                  </a:solidFill>
                  <a:latin typeface="Helvetica Neue"/>
                </a:rPr>
                <a:t> Valley Hospital</a:t>
              </a:r>
              <a:endParaRPr lang="en-US" sz="900" kern="0" spc="-30" dirty="0">
                <a:solidFill>
                  <a:schemeClr val="tx1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1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125538"/>
            <a:ext cx="8382000" cy="4572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80BA27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2113" indent="-1968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Symbol" pitchFamily="18" charset="2"/>
              <a:buChar char="-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2600" smtClean="0">
                <a:solidFill>
                  <a:srgbClr val="5BBF21"/>
                </a:solidFill>
              </a:rPr>
              <a:t>Growth                           </a:t>
            </a:r>
            <a:r>
              <a:rPr lang="en-GB" altLang="en-US" sz="2600" dirty="0" smtClean="0">
                <a:solidFill>
                  <a:srgbClr val="5BBF21"/>
                </a:solidFill>
              </a:rPr>
              <a:t>		</a:t>
            </a:r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dirty="0" smtClean="0"/>
              <a:t>	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 smtClean="0"/>
          </a:p>
        </p:txBody>
      </p:sp>
      <p:pic>
        <p:nvPicPr>
          <p:cNvPr id="1026" name="Picture 2" descr="C:\Users\elekr\AppData\Local\Microsoft\Windows\Temporary Internet Files\Content.Outlook\3AG7H0T6\Moorfields_Eye_Hospital_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3" y="1661590"/>
            <a:ext cx="6632876" cy="44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125538"/>
            <a:ext cx="8382000" cy="4572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80BA27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2113" indent="-1968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Symbol" pitchFamily="18" charset="2"/>
              <a:buChar char="-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2600" smtClean="0">
                <a:solidFill>
                  <a:srgbClr val="5BBF21"/>
                </a:solidFill>
              </a:rPr>
              <a:t>Translational research</a:t>
            </a:r>
            <a:r>
              <a:rPr lang="en-GB" altLang="en-US" sz="2600" dirty="0" smtClean="0">
                <a:solidFill>
                  <a:srgbClr val="5BBF21"/>
                </a:solidFill>
              </a:rPr>
              <a:t>		</a:t>
            </a:r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dirty="0" smtClean="0"/>
              <a:t>	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 smtClean="0"/>
          </a:p>
        </p:txBody>
      </p:sp>
      <p:pic>
        <p:nvPicPr>
          <p:cNvPr id="5" name="Picture 4" descr="childrens wel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3" y="1680852"/>
            <a:ext cx="6652009" cy="45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6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125538"/>
            <a:ext cx="8382000" cy="4572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80BA27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2113" indent="-1968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Symbol" pitchFamily="18" charset="2"/>
              <a:buChar char="-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2600" smtClean="0">
                <a:solidFill>
                  <a:srgbClr val="5BBF21"/>
                </a:solidFill>
              </a:rPr>
              <a:t>Internationa</a:t>
            </a:r>
            <a:r>
              <a:rPr lang="en-GB" altLang="en-US" sz="2600">
                <a:solidFill>
                  <a:srgbClr val="5BBF21"/>
                </a:solidFill>
              </a:rPr>
              <a:t>l</a:t>
            </a:r>
            <a:r>
              <a:rPr lang="en-GB" altLang="en-US" sz="2600" smtClean="0">
                <a:solidFill>
                  <a:srgbClr val="5BBF21"/>
                </a:solidFill>
              </a:rPr>
              <a:t>                           </a:t>
            </a:r>
            <a:r>
              <a:rPr lang="en-GB" altLang="en-US" sz="2600" dirty="0" smtClean="0">
                <a:solidFill>
                  <a:srgbClr val="5BBF21"/>
                </a:solidFill>
              </a:rPr>
              <a:t>		</a:t>
            </a:r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dirty="0" smtClean="0"/>
              <a:t>	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 smtClean="0"/>
          </a:p>
        </p:txBody>
      </p:sp>
      <p:pic>
        <p:nvPicPr>
          <p:cNvPr id="5" name="Content Placeholder 8" descr="379_moorfields20120915-50892c55be7b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r="12187"/>
          <a:stretch>
            <a:fillRect/>
          </a:stretch>
        </p:blipFill>
        <p:spPr>
          <a:xfrm>
            <a:off x="544514" y="1734457"/>
            <a:ext cx="3960000" cy="3831318"/>
          </a:xfrm>
          <a:prstGeom prst="rect">
            <a:avLst/>
          </a:prstGeom>
        </p:spPr>
      </p:pic>
      <p:pic>
        <p:nvPicPr>
          <p:cNvPr id="6" name="Content Placeholder 9" descr="MOORFIELDS HOSPITAL DHCC - opd reception scheme 3 view 1 REVISION G -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>
            <a:fillRect/>
          </a:stretch>
        </p:blipFill>
        <p:spPr>
          <a:xfrm>
            <a:off x="4653775" y="1734457"/>
            <a:ext cx="3960000" cy="38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0.03563 C -0.08244 -0.08374 -0.14284 -0.13162 -0.17529 -0.17696 C -0.20774 -0.2223 -0.20983 -0.28638 -0.21677 -0.3083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4" y="-13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732E-7 -9.36849E-7 C 0.07549 -0.06431 0.15099 -0.12862 0.18743 -0.17997 C 0.22388 -0.23132 0.22145 -0.26995 0.21919 -0.30835 " pathEditMode="relative" ptsTypes="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734457"/>
            <a:ext cx="8113711" cy="3831318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Network: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Differentiated network – consistent quality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Local networks (chains within chains) – shifts from hospital settings / partnerships with primary care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Specialised work – continuing centralisation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Clinical Care: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/>
              <a:t>Femto</a:t>
            </a:r>
            <a:r>
              <a:rPr lang="en-GB" sz="2400" dirty="0" smtClean="0"/>
              <a:t> second </a:t>
            </a:r>
            <a:r>
              <a:rPr lang="en-GB" sz="2400" dirty="0" err="1" smtClean="0"/>
              <a:t>phako</a:t>
            </a:r>
            <a:r>
              <a:rPr lang="en-GB" sz="2400" dirty="0" smtClean="0"/>
              <a:t> trial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AMD / DMO / RVO… explosion in </a:t>
            </a:r>
            <a:r>
              <a:rPr lang="en-GB" sz="2400" dirty="0" err="1" smtClean="0"/>
              <a:t>intravitreal</a:t>
            </a:r>
            <a:r>
              <a:rPr lang="en-GB" sz="2400" dirty="0" smtClean="0"/>
              <a:t> injections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Translational research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8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44513" y="295275"/>
            <a:ext cx="2895600" cy="19685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z="1000" dirty="0"/>
              <a:t>WAEH October 2014</a:t>
            </a:r>
          </a:p>
        </p:txBody>
      </p:sp>
      <p:sp>
        <p:nvSpPr>
          <p:cNvPr id="82946" name="Title 8"/>
          <p:cNvSpPr txBox="1">
            <a:spLocks/>
          </p:cNvSpPr>
          <p:nvPr/>
        </p:nvSpPr>
        <p:spPr bwMode="auto">
          <a:xfrm>
            <a:off x="544513" y="1196975"/>
            <a:ext cx="80692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600" b="1" dirty="0" smtClean="0">
                <a:solidFill>
                  <a:srgbClr val="5BBF21"/>
                </a:solidFill>
              </a:rPr>
              <a:t>Where might we be</a:t>
            </a:r>
            <a:endParaRPr lang="en-GB" sz="2600" b="1" dirty="0">
              <a:solidFill>
                <a:srgbClr val="5BBF21"/>
              </a:solidFill>
            </a:endParaRPr>
          </a:p>
        </p:txBody>
      </p:sp>
      <p:sp>
        <p:nvSpPr>
          <p:cNvPr id="82947" name="Content Placeholder 2"/>
          <p:cNvSpPr txBox="1">
            <a:spLocks/>
          </p:cNvSpPr>
          <p:nvPr/>
        </p:nvSpPr>
        <p:spPr bwMode="auto">
          <a:xfrm>
            <a:off x="544513" y="1735138"/>
            <a:ext cx="8069262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lvl="1" indent="-180975">
              <a:lnSpc>
                <a:spcPts val="1600"/>
              </a:lnSpc>
              <a:spcAft>
                <a:spcPts val="600"/>
              </a:spcAft>
              <a:buClr>
                <a:srgbClr val="80BA27"/>
              </a:buClr>
              <a:buFont typeface="Arial" charset="0"/>
              <a:buChar char="•"/>
            </a:pPr>
            <a:endParaRPr lang="en-GB" sz="1500" b="0"/>
          </a:p>
        </p:txBody>
      </p:sp>
    </p:spTree>
    <p:extLst>
      <p:ext uri="{BB962C8B-B14F-4D97-AF65-F5344CB8AC3E}">
        <p14:creationId xmlns:p14="http://schemas.microsoft.com/office/powerpoint/2010/main" val="20929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External Environment - Regulation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44513" y="295275"/>
            <a:ext cx="2895600" cy="19685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 smtClean="0">
                <a:solidFill>
                  <a:srgbClr val="215732"/>
                </a:solidFill>
                <a:cs typeface="Arial" charset="0"/>
              </a:rPr>
              <a:t>WAEH October 2014</a:t>
            </a:r>
          </a:p>
        </p:txBody>
      </p:sp>
      <p:pic>
        <p:nvPicPr>
          <p:cNvPr id="78851" name="Content Placeholder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82" y="1610435"/>
            <a:ext cx="8573021" cy="518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64995" y="3679597"/>
            <a:ext cx="192677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2013: NHS England specialist commissioning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125538"/>
            <a:ext cx="8382000" cy="4572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80BA27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2113" indent="-1968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Symbol" pitchFamily="18" charset="2"/>
              <a:buChar char="-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sz="2600" dirty="0" smtClean="0">
                <a:solidFill>
                  <a:srgbClr val="5BBF21"/>
                </a:solidFill>
              </a:rPr>
              <a:t>Technology		</a:t>
            </a:r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r>
              <a:rPr lang="en-GB" altLang="en-US" dirty="0" smtClean="0"/>
              <a:t>	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 smtClean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00" y="1597071"/>
            <a:ext cx="4105900" cy="2639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0" y="4081959"/>
            <a:ext cx="4105899" cy="2568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55" y="1597071"/>
            <a:ext cx="3972243" cy="2484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255" y="4081958"/>
            <a:ext cx="3972243" cy="26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44513" y="295275"/>
            <a:ext cx="2895600" cy="19685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z="1000" dirty="0"/>
              <a:t>WAEH October 2014</a:t>
            </a:r>
          </a:p>
        </p:txBody>
      </p:sp>
      <p:sp>
        <p:nvSpPr>
          <p:cNvPr id="82946" name="Title 8"/>
          <p:cNvSpPr txBox="1">
            <a:spLocks/>
          </p:cNvSpPr>
          <p:nvPr/>
        </p:nvSpPr>
        <p:spPr bwMode="auto">
          <a:xfrm>
            <a:off x="544513" y="1196975"/>
            <a:ext cx="80692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600" b="1" dirty="0" smtClean="0">
                <a:solidFill>
                  <a:srgbClr val="5BBF21"/>
                </a:solidFill>
              </a:rPr>
              <a:t>Evolution </a:t>
            </a:r>
            <a:r>
              <a:rPr lang="en-GB" sz="2600" b="1" dirty="0">
                <a:solidFill>
                  <a:srgbClr val="5BBF21"/>
                </a:solidFill>
              </a:rPr>
              <a:t>pathway </a:t>
            </a:r>
            <a:r>
              <a:rPr lang="en-GB" sz="2600" b="1" dirty="0" smtClean="0">
                <a:solidFill>
                  <a:srgbClr val="5BBF21"/>
                </a:solidFill>
              </a:rPr>
              <a:t>– strategy and network</a:t>
            </a:r>
            <a:endParaRPr lang="en-GB" sz="2600" b="1" dirty="0">
              <a:solidFill>
                <a:srgbClr val="5BBF21"/>
              </a:solidFill>
            </a:endParaRPr>
          </a:p>
        </p:txBody>
      </p:sp>
      <p:sp>
        <p:nvSpPr>
          <p:cNvPr id="82947" name="Content Placeholder 2"/>
          <p:cNvSpPr txBox="1">
            <a:spLocks/>
          </p:cNvSpPr>
          <p:nvPr/>
        </p:nvSpPr>
        <p:spPr bwMode="auto">
          <a:xfrm>
            <a:off x="544513" y="1735138"/>
            <a:ext cx="8069262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lvl="1" indent="-180975">
              <a:lnSpc>
                <a:spcPts val="1600"/>
              </a:lnSpc>
              <a:spcAft>
                <a:spcPts val="600"/>
              </a:spcAft>
              <a:buClr>
                <a:srgbClr val="80BA27"/>
              </a:buClr>
              <a:buFont typeface="Arial" charset="0"/>
              <a:buChar char="•"/>
            </a:pPr>
            <a:endParaRPr lang="en-GB" sz="1500" b="0"/>
          </a:p>
        </p:txBody>
      </p:sp>
      <p:pic>
        <p:nvPicPr>
          <p:cNvPr id="82948" name="Content Placeholder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597025"/>
            <a:ext cx="82550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94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aaojournal.org/cms/attachment/2019105839/2039323474/gr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4" y="3988581"/>
            <a:ext cx="353377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4" name="AutoShape 4" descr="data:image/jpeg;base64,/9j/4AAQSkZJRgABAQAAAQABAAD/2wCEAAkGBxQSEBUQEA8UFhUWFBcWFxgXDRAVFxQUFBQWFhUUFhQYHCggGBolHhQUITIiJSkrLi4uFx8zODMsNygtLisBCgoKDg0OGhAQGiwkICQyLCwsLy4sLCwuLCw0Li4sLC0sLC0sLCwsLCwsLCwsLCwsLCwsLCwsLCwsLC4sLCwsLP/AABEIAI0BZgMBIgACEQEDEQH/xAAbAAEAAQUBAAAAAAAAAAAAAAAAAQIDBAUHBv/EAEQQAAIBAgMEBggDBgQFBQAAAAABAgMRBCExBRJBUQYTYXGBkQciMqGxwdHwFGLhI0JScpKiFjOC8XSEs8LyFRckU2T/xAAZAQEBAQEBAQAAAAAAAAAAAAAAAQIDBAX/xAApEQEAAgICAgEBCAMAAAAAAAAAAQIDESExBBLwQRMiMlFhcbHxUsHh/9oADAMBAAIRAxEAPwD0fosk3e7OlHNPRXxOlgCUQSAAAUAAAAAAAAAAAAAAAAAAAAAABcAAAAAAAAAAAAAAAAAAAAAAAAAAAABAHNPRXxOlnM/RZxOlhEgglAAAQAAFAAAAAAAAAAAJIJKBAuYVbaC0p+s+f7q8ePh5g0zbmPUxkVxv3Z+/QxVQnP227cuHkZNPCJEVR+Nb0h5v5fqR103wS8DLVNcid0Iw96pz9y+g3qnP3L6GZYDRtidbNcn4ErFNax8mZLRS4LkBRDFxfZ3ovKXIsToJll0Ws4toDOBiQxTWU14oyYSTV0waVAXAAAAAAAAAAAAAAAAAHM/RXxOlnNPRXxOllQJIAEggBUggASCABIIAEggASCCQBTUqKKcpOyWbb4EtmiqSeKqbq/yYPP8APL6ElYjat154l2jeNHydT6R+Js8PhFFZIvUqSirJFYiCZQkSQ3Yo3uS8/oVFYLfj8hurl8/iBXvC5RbsXkHFcl5BFYKLL7bRLCqhYo3+eXw8/qVoC3OkmYtSlKGcH4cGZ4aBti4XFqd1pJaxeq7e4yUzVbSwbbVSm7VI+y+f5Zc0zK2ZjVVhvWtJO0o/wyWqIsxxuGYCAVEggASCABIIAEggASQABzT0V8TpZzT0WcTpYQAAAAgipAAAAgIkABQABAABWp6Q4pxgqUPaqPdXdo/iveZ+AwqpwUFwXnzZq93rMa29KUcv5nl85G8EdtTxEQXIlIiTEYlZQl9/QmxVJqKvJ2SPM7T6QudOcaUp0Gm9xyw8Z1a8Y33nhsO5KUnlk3Gz1SZzvkinbdMdr9PRVpxgt6c4xitXKSSXizS1Ol+DvanWdZ6WoUK2Iz76UWjz+NxVOpSl1kbYh7q6ucIY+vGSyjL8PBunB8crJXzMeGwsZWSvRruP/wCra0sPG3Zh8DFJLsbOMZ7W6h6J8elfxT/r+3pn0oX7uAxzX/BOPunJMf4pgs54PGxX/AVJf9PePPf+39SWc6ezb9uAxNZ/1Tr3ZH+AasfYp7P/ANFLHYZ+E6VZ28jXtdPXD+b3WCxMK0FUp7269N6nOD/pkky+ocmeep7UxWHpxjX2dKUYpR3sPifxDslbelGajN9tt5mqx3SyE708JTbmp3qdTKCrUrSu28LVUJ1E800lazeZr7WIjliMEzPHX7xL2riUONtMvh+n3qeU2B01dSM54iNN0YOzxFGb3IXlZRr4ef7WjNZXumle97ZnrqcozipQkpRaummmmuaa1N1vW3TnfHanamM79/IqTKZQ++RMHz1+8zbmiaNHjJfh68ay9ibUKnyl4fJ8zeyNftjD9ZRnHjutrvWa+BJarPLZA1vR7FdZh4Nu7Xqvvjpfw3X4myCTGp0AAIAAACCQAAAAADmnos4nSzmfot4nS7lEkMAAACKAAAAAAAAAAAAANVsyH7avLnO3k5fU2yZrMOt2vVX8W7NeVn7zYKWQhbdq4rj4FU5qKcnolcimjS9JsQ0laWUHGTjp1k27Uqbd9N5ptcVFoze/rXbWOnvbTExe051rxpqKnZStUvalTk2o1Jw1lJpXUHbttwsYbo5OrKTlUlCEspVFP/5GIXGMp2/ZU/yx8+L2eyY9bfes9yW7NrSdVJOVnxim7Lu7zenmxY5vPtZ6MuX0+7X58+csPZmy6OHh1dClGEdXuxzb4uT1k+15mWQ2QeuIiOnkmZnmVVxcpBUVXMTE7NpVJxqTpQlOPsydOLav2syWWZ4uEakaUqkVOabjFyW9JRzk0uNiWiJjUtVmYnh4PptsqdDexVOnUd29+vQhB1qUHwqUmrYiirK8ZZ24pGF0Odeguvg4xoyV1GnG+FxkppOnKhCUlPCVno4OO621ZZpHv9t7doYSm6mIqqCSvbWUv5YrNnho1MPtHdrU6koYWblTnRqNTdWUdPwtGEnKnNZu6t/K03fx3rFJ1Sf+PdjyTev344/n58/N73Y+1KeKpKrRbtdppq0oSXtQnF5xkuRk1I8Vqvto5zsaGIw+IjJVoVJxqOGJTlZPCpJwrYmfsU8VBWyu3JW7WdDT30pXTi0mrNNNPNO61O+PJNo1Pby5ccVnjpO9dXWjKJFSWbXb8c/jcoqM7OTTdFnaWIpfw1F73OP/AGI3557o5niMVL86X91V/Q9CZjpq/YACsAACgAAAAAAAjmnos4nS7HNPRbxOlFEkC4AAAigAAAAAAAAAAAADExsLSjU5eq+5/qXYvJrsLs4KSaejyMOhJqXVy9pafmjwaErHLYQZ4nbe0717W/yq1eUtNcPQU6T/AKqkH4nsVUSWbsl8OBznpX1FXEVIOruNb8k4z3W3Xw/VXa0mvUfPOB5vJtEViXq8SkzaePo930ehGGFpxuvYTln+9Jb0n5tmTW2hCOr+XxPE7P2k4UKcJTcrQjG7ftOMUr+ST8S5VxSatZ358+zlYzTPHrGnafCtNpmW/rdIIrRWzzvfTnkYv+IZcvJHn9c39+7Iu0+VzP21peiPDxxHTex2tNvOVuz9S/T2nK9rvxszQwy4eaL0a33r+pqMksW8av0hR0j6f08I9y3WVLXUVKEYrslNv1TmnSn0hV8V1T6uFCrQqOdOpTlJzW8nFxu8rWeatnbhobH0jbNUpQxMY/knbdzTvuvNpLirvsOdVUlk3e2VlJNf1aeRiL2tM7ktirj1qF3FY2dabnXqTm5e05VJSu1o3d9/dc9f0B2l1VaVKU1GOIi03+Ip0G5U02lUrbu/TpW3vYe82lwZ4pNterHJNJ2WSb0vJ9z1PU9Gej+LxMYSorchGan107RipQacHB+1N8csrrg0J4Z1t7zbGDUKCqVMLCtQdSnTmpwdGjTo1Kkac6mGwazm473+bUe9d3j6rPV+jepL/wBOp0Zu8sPKphm+f4epKnH+1ROc9KYuOLnS6yVSTwdGnJyqVHv1a2MoeslJvdbzajolFLRI6T0ASeFnVXs1cViake2LrzSfju38Trgnc8OHkU9abn9G+k833L5mNXrKKc5aRTk+5K5fqcfvT7Zottt1XDCQedR3m1+5Ri833t6Hp28lY2v9EqT6h1ZLOrOVTw9mPujfxN0UUoKKUYqySSS5JKyRWEtO52AAIAAAAAAAAAADmvot4nSjmvot4nSioEEkMAACKAAAAAAAAAAAAQ2BNyxj4x3d6U1BxzjK+j+a7DA2ltqMIvq7SfO6aR53aG0HOW85Xy4q67bLRcV8zjkzVrD1YfGved9Ns8V1trN7yfrR3vVmuNjQdMujHXUlWoxlJwT9VJ9Yo3UrJcZRlGMl3W4liniXF3T+X+xvcBtzhLXvV/LieT3rfiX0LYb4ua9Oe9C8dFOeGk7b03KmmmrTesFfhKzcfFaxdvUuX3ZfUyukfR6jioOrRglWzfq1HTlK9snJcbpO7V7o8zsza8ovqdoQlSqRy62dK0ZJf/a9IS/OvVeV92V4mPWYl2x54nv+m+i/DwaL8Jfd0/cyxuNf+VrrxyZW5ta5d6a96yZYl2mNrvWfenxyIlU+36r8Hoyw5+/ut56MlQvlbwtf3X+BdkVhibXoKrSlTno01aSs8+T48znMeimMrVGlh8l6u/LcjHdvbK2v6nVYUrZ2y5POPnqiuFLP2Y91k/KTERMTtLxS8Rv6fPn8vAUOgW5Cm3VtVp1Iy39yM4tJ36twva2S15HvoVerpupUbUIJt+t7Ktwb1XYTiKsacXOrPdgtZSkkl9e7U8Ht3b342XUU99UU7JRpKc6ktfZcoq2mTejvoZnf5n3YjUQ19THVMTiJVYr9pWqRlBPhaMlhk+5SqVn+WMHxOw9HMRHD0aeHi/UpwjBf6Va/z8TxvRbopHDxdVv9pNO8pyb3E0rxppZzbst6UVZtapJG2hWcZOME5u9uCS7ZcIrs+JulprO4ebLji9Zie3t8TXUY3fcks3JvSMVxbGBwW5vTkl1k7b3GyWkE+S978DX7CaUr1Heekf4YL+GK4d+rN9I99J9uXyMsek+q3YBsGnIAAAAAAAAAAAAAc29FvE6Uc09Fr1OlXKiSGLkAgABFAAAAAAAAAQ2ajae3Iw9WnaUuL4L6mbWisblumO151WGyxWKjTV5u3hdvuR5raW3XO6heKXJ2f6mtxmOlUfrPLtzfnkYku7vyPHkzzPEPq+P4UV5t2uVa7bu835Firmr207CtL7y+/cVSpc/p8foeady+jWIqxIv7sXYptcS46K8eyUflEodNrK3bdxVn/aTWnTcSqjipw/e3kubal52z8TLWNp14qFaMZrhvK0o3y9Was4vPVNMwOtt9FLdfufyMepDefq5PvSfmsvMvtMMW8el+41+rJp7LlRk/wlfdg7fsqicoR/la0WvC7vqZM51Iv1sOpfmo1bPxhNL4s1cMTOH6uz+jMijtSzs0u5xcX5xy9wi8MT416/hlkqvCPtQqx/5eo/fBSTLix1OMd+UnGOmdCqv7XG/iimG00+Fn/O7PxsXoY9rNN9qzy8DcWYmmX6wxYbdpPKnKc3p6mHqvN6axVzC2htjFP1MJgKkm/wB6UZOKfNKP1N9HavJt8nvOxTU2rJ8e71peTzE/uzFcn+Lx+0tgYzEqLxVOKtdtuq13bsVNW8jO2ZsZ0sqW7Dm4Jzk1/PPTwNxLEuWb+Bcw+b07P0Meu/q6xS0RudLcMI871HbjZ+tL+aWrRtMPRUVaKsu7iU0adu22WfIyIK33w4HeldPNkmCMrHocBit+Geq1+p53v+7GXga+5K/md6W1Lx58ftDfghO+aJPS+aAAAAAAAAAAAAAOa+i7idKOa+i7idJKiSABIAAigAAAAAWcViY01eT8Lq7MTbG0HSSUUrtN3fC3YeTx2KlJtyk3lfz4HHLminD1+P4s5OZ6Zu1dtTn6sWoxvonLPvfHyNRJ3fPt5+ZUteGnHMPNb3boeG1ptO5fZxYq0jUQjdJ3fu1y5KOa7e/7ZW6eduzl8kTTrtRGH5mvHLyV2XIR4bv9nzkUyy/3t8C/Tp30sv8ATf4mohm0re5zj/0yXR/Lx/h+cWX3Ra4r+hFqWT0XhdfAswxFt9LE6V8l5byfukjCqUv4orys1y7zbTjlva9jz95aqQVot5p3Vr6dzM2q6Uu06jNK+87Xtd5pdjRPVrTdXll3pfQ2P4dSck27pLPmuTRjSpWSz193cc/R6K32xHQVrrj92fMrp0rPWS8nbvT1RkWyv22fb+pdhTy7su9PmIq1N+FmFHwd8+3tRfhhs9b296K923cuHeX0uHK3v4e83FYcbXlRSw6s1rfS/YZVKK04O3DRopatlwVit6tePuTOkRpwtaZZNN8/5WT/ALP5FCXyZVxff8/1OjzSqtx7E/qVxKZLh2teauSvvy/QrnbmG52VW3oOPGPwZmmj2NP9rbmn9TeHpxzuHzM9fW4ADbk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4.bp.blogspot.com/_VyTCyizqrHs/TSt63CXjLVI/AAAAAAAAJ-U/8qlVM98lRQI/s1600/sensim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63" y="2914649"/>
            <a:ext cx="4423912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rofile.ak.fbcdn.net/hprofile-ak-xap1/t5.0-1/41780_90294426346_2862_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07" y="1592859"/>
            <a:ext cx="1277440" cy="12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oogle Glass Prescrip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802618"/>
            <a:ext cx="4034631" cy="23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Gene &amp; Stem Cell Therapy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7" y="172549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44" y="285825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Pathways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3" y="1735138"/>
            <a:ext cx="8447964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Integration</a:t>
            </a:r>
            <a:endParaRPr lang="en-GB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695616"/>
            <a:ext cx="8083296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8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2030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734457"/>
            <a:ext cx="8113711" cy="3831318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Diagnosis – gene based predictive diagnosis validated by state of the art equipment in central locations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Surgery – technology-assisted cataract surgery (deskilling)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Treatment regimes – less invasive therapies, though not quite a pill to cure blindness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Long term conditions – managed by patients at home, remote monitoring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Research – integration to enable seamless transition from science to clinical care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Pathways – standardisation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GB" dirty="0" smtClean="0"/>
              <a:t>Conclusion: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Care will be more dispersed with home care displacing “community” facilities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Hospital based care will become more centralised, hyper-specialisation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Standardisation will drive replicability and scale for “non-specialist” activity, the network will still be there</a:t>
            </a:r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Dreaming of 2030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5" y="1709264"/>
            <a:ext cx="7970009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2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44513" y="295275"/>
            <a:ext cx="2895600" cy="19685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z="1000" dirty="0"/>
              <a:t>WAEH October 2014</a:t>
            </a:r>
          </a:p>
        </p:txBody>
      </p:sp>
      <p:sp>
        <p:nvSpPr>
          <p:cNvPr id="82946" name="Title 8"/>
          <p:cNvSpPr txBox="1">
            <a:spLocks/>
          </p:cNvSpPr>
          <p:nvPr/>
        </p:nvSpPr>
        <p:spPr bwMode="auto">
          <a:xfrm>
            <a:off x="544513" y="1196975"/>
            <a:ext cx="80692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600" b="1" dirty="0" smtClean="0">
                <a:solidFill>
                  <a:srgbClr val="5BBF21"/>
                </a:solidFill>
              </a:rPr>
              <a:t>Where have we come from</a:t>
            </a:r>
            <a:endParaRPr lang="en-GB" sz="2600" b="1" dirty="0">
              <a:solidFill>
                <a:srgbClr val="5BBF21"/>
              </a:solidFill>
            </a:endParaRPr>
          </a:p>
        </p:txBody>
      </p:sp>
      <p:sp>
        <p:nvSpPr>
          <p:cNvPr id="82947" name="Content Placeholder 2"/>
          <p:cNvSpPr txBox="1">
            <a:spLocks/>
          </p:cNvSpPr>
          <p:nvPr/>
        </p:nvSpPr>
        <p:spPr bwMode="auto">
          <a:xfrm>
            <a:off x="544513" y="1735138"/>
            <a:ext cx="8069262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lvl="1" indent="-180975">
              <a:lnSpc>
                <a:spcPts val="1600"/>
              </a:lnSpc>
              <a:spcAft>
                <a:spcPts val="600"/>
              </a:spcAft>
              <a:buClr>
                <a:srgbClr val="80BA27"/>
              </a:buClr>
              <a:buFont typeface="Arial" charset="0"/>
              <a:buChar char="•"/>
            </a:pPr>
            <a:endParaRPr lang="en-GB" sz="1500" b="0"/>
          </a:p>
        </p:txBody>
      </p:sp>
    </p:spTree>
    <p:extLst>
      <p:ext uri="{BB962C8B-B14F-4D97-AF65-F5344CB8AC3E}">
        <p14:creationId xmlns:p14="http://schemas.microsoft.com/office/powerpoint/2010/main" val="42945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London Ophthalmic Infirmary, 1822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77716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1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Patient Expectations</a:t>
            </a:r>
            <a:endParaRPr lang="en-GB" dirty="0"/>
          </a:p>
        </p:txBody>
      </p:sp>
      <p:pic>
        <p:nvPicPr>
          <p:cNvPr id="6" name="Picture 5" descr="imag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1" y="1770769"/>
            <a:ext cx="8069263" cy="445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5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“Outreach” model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484313"/>
            <a:ext cx="8382000" cy="4572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80BA27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2113" indent="-1968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Symbol" pitchFamily="18" charset="2"/>
              <a:buChar char="-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14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							</a:t>
            </a:r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  <a:p>
            <a:endParaRPr lang="en-GB" altLang="en-US" sz="2400" dirty="0" smtClean="0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73876" y="1880465"/>
            <a:ext cx="7018995" cy="3779695"/>
            <a:chOff x="5364163" y="-1368425"/>
            <a:chExt cx="2447925" cy="219392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946900" y="765175"/>
              <a:ext cx="64928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084888" y="-1081088"/>
              <a:ext cx="215900" cy="358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900" dirty="0">
                <a:latin typeface="+mn-lt"/>
                <a:cs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6877051" y="-1008063"/>
              <a:ext cx="287337" cy="358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900" dirty="0">
                <a:latin typeface="+mn-lt"/>
                <a:cs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5795963" y="-360363"/>
              <a:ext cx="4302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900" dirty="0">
                <a:latin typeface="+mn-lt"/>
                <a:cs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6948488" y="-360363"/>
              <a:ext cx="431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900" dirty="0">
                <a:latin typeface="+mn-lt"/>
                <a:cs typeface="Arial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6084888" y="-73025"/>
              <a:ext cx="215900" cy="358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900" dirty="0">
                <a:latin typeface="+mn-lt"/>
                <a:cs typeface="Arial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 flipV="1">
              <a:off x="6948488" y="-71438"/>
              <a:ext cx="215900" cy="287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900" dirty="0">
                <a:latin typeface="+mn-lt"/>
                <a:cs typeface="Arial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5508626" y="-504825"/>
              <a:ext cx="287337" cy="288925"/>
            </a:xfrm>
            <a:prstGeom prst="ellipse">
              <a:avLst/>
            </a:prstGeom>
            <a:noFill/>
            <a:ln w="38100" cap="rnd" algn="ctr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900" dirty="0">
                <a:latin typeface="+mn-lt"/>
                <a:cs typeface="Arial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7164388" y="-1296988"/>
              <a:ext cx="360363" cy="360363"/>
            </a:xfrm>
            <a:prstGeom prst="ellipse">
              <a:avLst/>
            </a:prstGeom>
            <a:noFill/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900" dirty="0">
                <a:latin typeface="+mn-lt"/>
                <a:cs typeface="Arial" charset="0"/>
              </a:endParaRPr>
            </a:p>
          </p:txBody>
        </p:sp>
        <p:sp>
          <p:nvSpPr>
            <p:cNvPr id="17" name="AutoShape 56"/>
            <p:cNvSpPr>
              <a:spLocks noChangeArrowheads="1"/>
            </p:cNvSpPr>
            <p:nvPr/>
          </p:nvSpPr>
          <p:spPr bwMode="auto">
            <a:xfrm>
              <a:off x="6227763" y="-720725"/>
              <a:ext cx="792163" cy="72072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GB" sz="900" b="1" dirty="0">
                  <a:latin typeface="+mn-lt"/>
                  <a:cs typeface="Arial" charset="0"/>
                </a:rPr>
                <a:t>Central Site</a:t>
              </a:r>
            </a:p>
          </p:txBody>
        </p:sp>
        <p:sp>
          <p:nvSpPr>
            <p:cNvPr id="18" name="AutoShape 57"/>
            <p:cNvSpPr>
              <a:spLocks noChangeArrowheads="1"/>
            </p:cNvSpPr>
            <p:nvPr/>
          </p:nvSpPr>
          <p:spPr bwMode="auto">
            <a:xfrm>
              <a:off x="7380288" y="-576263"/>
              <a:ext cx="431800" cy="360363"/>
            </a:xfrm>
            <a:prstGeom prst="plus">
              <a:avLst>
                <a:gd name="adj" fmla="val 25000"/>
              </a:avLst>
            </a:prstGeom>
            <a:noFill/>
            <a:ln w="3810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900" dirty="0">
                <a:latin typeface="+mn-lt"/>
                <a:cs typeface="Arial" charset="0"/>
              </a:endParaRPr>
            </a:p>
          </p:txBody>
        </p:sp>
        <p:sp>
          <p:nvSpPr>
            <p:cNvPr id="19" name="Rectangle 58"/>
            <p:cNvSpPr>
              <a:spLocks noChangeArrowheads="1"/>
            </p:cNvSpPr>
            <p:nvPr/>
          </p:nvSpPr>
          <p:spPr bwMode="auto">
            <a:xfrm>
              <a:off x="5508626" y="285750"/>
              <a:ext cx="719137" cy="539750"/>
            </a:xfrm>
            <a:prstGeom prst="rect">
              <a:avLst/>
            </a:prstGeom>
            <a:noFill/>
            <a:ln w="5715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900" b="1" dirty="0">
                <a:latin typeface="+mn-lt"/>
                <a:cs typeface="Arial" charset="0"/>
              </a:endParaRPr>
            </a:p>
          </p:txBody>
        </p:sp>
        <p:sp>
          <p:nvSpPr>
            <p:cNvPr id="20" name="Rectangle 59"/>
            <p:cNvSpPr>
              <a:spLocks noChangeArrowheads="1"/>
            </p:cNvSpPr>
            <p:nvPr/>
          </p:nvSpPr>
          <p:spPr bwMode="auto">
            <a:xfrm>
              <a:off x="5364163" y="-1368425"/>
              <a:ext cx="719138" cy="539750"/>
            </a:xfrm>
            <a:prstGeom prst="rect">
              <a:avLst/>
            </a:prstGeom>
            <a:noFill/>
            <a:ln w="57150" algn="ctr">
              <a:solidFill>
                <a:srgbClr val="66669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GB" sz="900" b="1" dirty="0">
                <a:latin typeface="+mn-lt"/>
                <a:cs typeface="Arial" charset="0"/>
              </a:endParaRPr>
            </a:p>
          </p:txBody>
        </p:sp>
        <p:sp>
          <p:nvSpPr>
            <p:cNvPr id="21" name="Oval 60"/>
            <p:cNvSpPr>
              <a:spLocks noChangeArrowheads="1"/>
            </p:cNvSpPr>
            <p:nvPr/>
          </p:nvSpPr>
          <p:spPr bwMode="auto">
            <a:xfrm>
              <a:off x="7092951" y="214312"/>
              <a:ext cx="287337" cy="288925"/>
            </a:xfrm>
            <a:prstGeom prst="ellipse">
              <a:avLst/>
            </a:prstGeom>
            <a:noFill/>
            <a:ln w="38100" cap="rnd" algn="ctr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900" dirty="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2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our strategy and network have </a:t>
            </a:r>
            <a:r>
              <a:rPr lang="en-GB" dirty="0" smtClean="0"/>
              <a:t>evolved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734457"/>
            <a:ext cx="8113711" cy="3831318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Network</a:t>
            </a:r>
            <a:r>
              <a:rPr lang="en-GB" sz="2400" dirty="0" smtClean="0"/>
              <a:t>: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Undifferentiated - </a:t>
            </a:r>
            <a:r>
              <a:rPr lang="en-GB" sz="2400" dirty="0"/>
              <a:t>lack of clarity </a:t>
            </a:r>
            <a:r>
              <a:rPr lang="en-GB" sz="2400" dirty="0" smtClean="0"/>
              <a:t>about relationships </a:t>
            </a:r>
            <a:r>
              <a:rPr lang="en-GB" sz="2400" dirty="0"/>
              <a:t>between sites, perceived quality </a:t>
            </a:r>
            <a:r>
              <a:rPr lang="en-GB" sz="2400" dirty="0" smtClean="0"/>
              <a:t>differences, communications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lvl="1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Clinical care:</a:t>
            </a:r>
          </a:p>
          <a:p>
            <a:pPr marL="677863" lvl="2" indent="-2857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Shift to </a:t>
            </a:r>
            <a:r>
              <a:rPr lang="en-GB" sz="2400" dirty="0" err="1" smtClean="0"/>
              <a:t>daycase</a:t>
            </a:r>
            <a:r>
              <a:rPr lang="en-GB" sz="2400" dirty="0" smtClean="0"/>
              <a:t> / </a:t>
            </a:r>
            <a:r>
              <a:rPr lang="en-GB" sz="2400" dirty="0" err="1" smtClean="0"/>
              <a:t>phako</a:t>
            </a:r>
            <a:r>
              <a:rPr lang="en-GB" sz="2400" dirty="0" smtClean="0"/>
              <a:t> surgery, imaging, no effective treatment </a:t>
            </a:r>
            <a:r>
              <a:rPr lang="en-GB" sz="2400" dirty="0"/>
              <a:t>for </a:t>
            </a:r>
            <a:r>
              <a:rPr lang="en-GB" sz="2400" dirty="0" smtClean="0"/>
              <a:t>AMD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3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44513" y="295275"/>
            <a:ext cx="2895600" cy="196850"/>
          </a:xfrm>
          <a:prstGeom prst="rect">
            <a:avLst/>
          </a:prstGeo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sz="1000" dirty="0"/>
              <a:t>WAEH October 2014</a:t>
            </a:r>
          </a:p>
        </p:txBody>
      </p:sp>
      <p:sp>
        <p:nvSpPr>
          <p:cNvPr id="82946" name="Title 8"/>
          <p:cNvSpPr txBox="1">
            <a:spLocks/>
          </p:cNvSpPr>
          <p:nvPr/>
        </p:nvSpPr>
        <p:spPr bwMode="auto">
          <a:xfrm>
            <a:off x="544513" y="1196975"/>
            <a:ext cx="80692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600" b="1" dirty="0" smtClean="0">
                <a:solidFill>
                  <a:srgbClr val="5BBF21"/>
                </a:solidFill>
              </a:rPr>
              <a:t>Where are we now</a:t>
            </a:r>
            <a:endParaRPr lang="en-GB" sz="2600" b="1" dirty="0">
              <a:solidFill>
                <a:srgbClr val="5BBF21"/>
              </a:solidFill>
            </a:endParaRPr>
          </a:p>
        </p:txBody>
      </p:sp>
      <p:sp>
        <p:nvSpPr>
          <p:cNvPr id="82947" name="Content Placeholder 2"/>
          <p:cNvSpPr txBox="1">
            <a:spLocks/>
          </p:cNvSpPr>
          <p:nvPr/>
        </p:nvSpPr>
        <p:spPr bwMode="auto">
          <a:xfrm>
            <a:off x="544513" y="1735138"/>
            <a:ext cx="8069262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lvl="1" indent="-180975">
              <a:lnSpc>
                <a:spcPts val="1600"/>
              </a:lnSpc>
              <a:spcAft>
                <a:spcPts val="600"/>
              </a:spcAft>
              <a:buClr>
                <a:srgbClr val="80BA27"/>
              </a:buClr>
              <a:buFont typeface="Arial" charset="0"/>
              <a:buChar char="•"/>
            </a:pPr>
            <a:endParaRPr lang="en-GB" sz="1500" b="0"/>
          </a:p>
        </p:txBody>
      </p:sp>
    </p:spTree>
    <p:extLst>
      <p:ext uri="{BB962C8B-B14F-4D97-AF65-F5344CB8AC3E}">
        <p14:creationId xmlns:p14="http://schemas.microsoft.com/office/powerpoint/2010/main" val="505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WAEH October 2014</a:t>
            </a:r>
            <a:endParaRPr lang="en-GB" dirty="0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544513" y="1197429"/>
            <a:ext cx="8069262" cy="4016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2050" name="Picture 2" descr="C:\Users\elekr\AppData\Local\Microsoft\Windows\Temporary Internet Files\Content.Outlook\3AG7H0T6\Moorfields_Eye_Hospital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064079"/>
            <a:ext cx="7783373" cy="517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H PowerPoint Template March2013">
  <a:themeElements>
    <a:clrScheme name="MEH">
      <a:dk1>
        <a:sysClr val="windowText" lastClr="000000"/>
      </a:dk1>
      <a:lt1>
        <a:sysClr val="window" lastClr="FFFFFF"/>
      </a:lt1>
      <a:dk2>
        <a:srgbClr val="72246C"/>
      </a:dk2>
      <a:lt2>
        <a:srgbClr val="A00054"/>
      </a:lt2>
      <a:accent1>
        <a:srgbClr val="00587C"/>
      </a:accent1>
      <a:accent2>
        <a:srgbClr val="0082BA"/>
      </a:accent2>
      <a:accent3>
        <a:srgbClr val="215732"/>
      </a:accent3>
      <a:accent4>
        <a:srgbClr val="5BBF21"/>
      </a:accent4>
      <a:accent5>
        <a:srgbClr val="00577C"/>
      </a:accent5>
      <a:accent6>
        <a:srgbClr val="56BACA"/>
      </a:accent6>
      <a:hlink>
        <a:srgbClr val="0000FF"/>
      </a:hlink>
      <a:folHlink>
        <a:srgbClr val="800080"/>
      </a:folHlink>
    </a:clrScheme>
    <a:fontScheme name="ME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MEH PowerPoint Template March2013</Template>
  <TotalTime>2066</TotalTime>
  <Words>468</Words>
  <Application>Microsoft Office PowerPoint</Application>
  <PresentationFormat>On-screen Show (4:3)</PresentationFormat>
  <Paragraphs>195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MEH PowerPoint Template March2013</vt:lpstr>
      <vt:lpstr>WAEH: Dreaming about 2030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our strategy and network have evolved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we now?</vt:lpstr>
      <vt:lpstr>PowerPoint Presentation</vt:lpstr>
      <vt:lpstr>External Environment - Regulation</vt:lpstr>
      <vt:lpstr>PowerPoint Presentation</vt:lpstr>
      <vt:lpstr>PowerPoint Presentation</vt:lpstr>
      <vt:lpstr>PowerPoint Presentation</vt:lpstr>
      <vt:lpstr>Pathways</vt:lpstr>
      <vt:lpstr>PowerPoint Presentation</vt:lpstr>
      <vt:lpstr>2030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here lorem ipsem  dolores voluptat</dc:title>
  <dc:creator>Jeffreys, Kate</dc:creator>
  <cp:lastModifiedBy>Rob Elek</cp:lastModifiedBy>
  <cp:revision>45</cp:revision>
  <dcterms:created xsi:type="dcterms:W3CDTF">2013-03-07T16:37:25Z</dcterms:created>
  <dcterms:modified xsi:type="dcterms:W3CDTF">2014-10-09T06:27:39Z</dcterms:modified>
</cp:coreProperties>
</file>